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99" r:id="rId6"/>
    <p:sldId id="289" r:id="rId7"/>
    <p:sldId id="290" r:id="rId8"/>
    <p:sldId id="291" r:id="rId9"/>
    <p:sldId id="300" r:id="rId10"/>
    <p:sldId id="297" r:id="rId11"/>
    <p:sldId id="298" r:id="rId12"/>
    <p:sldId id="292" r:id="rId13"/>
    <p:sldId id="286" r:id="rId14"/>
    <p:sldId id="296" r:id="rId15"/>
    <p:sldId id="295" r:id="rId16"/>
    <p:sldId id="301" r:id="rId17"/>
    <p:sldId id="287"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de Laat" userId="15de91df-583f-4d70-b778-ea26560819e4" providerId="ADAL" clId="{E9DD8064-33C0-4484-847D-6A785D44765F}"/>
    <pc:docChg chg="custSel addSld modSld sldOrd">
      <pc:chgData name="Lotte de Laat" userId="15de91df-583f-4d70-b778-ea26560819e4" providerId="ADAL" clId="{E9DD8064-33C0-4484-847D-6A785D44765F}" dt="2023-11-13T13:18:41.079" v="36"/>
      <pc:docMkLst>
        <pc:docMk/>
      </pc:docMkLst>
      <pc:sldChg chg="modSp mod">
        <pc:chgData name="Lotte de Laat" userId="15de91df-583f-4d70-b778-ea26560819e4" providerId="ADAL" clId="{E9DD8064-33C0-4484-847D-6A785D44765F}" dt="2023-11-13T09:50:17.962" v="8" actId="20577"/>
        <pc:sldMkLst>
          <pc:docMk/>
          <pc:sldMk cId="2325008238" sldId="299"/>
        </pc:sldMkLst>
        <pc:spChg chg="mod">
          <ac:chgData name="Lotte de Laat" userId="15de91df-583f-4d70-b778-ea26560819e4" providerId="ADAL" clId="{E9DD8064-33C0-4484-847D-6A785D44765F}" dt="2023-11-13T09:50:17.962" v="8" actId="20577"/>
          <ac:spMkLst>
            <pc:docMk/>
            <pc:sldMk cId="2325008238" sldId="299"/>
            <ac:spMk id="2" creationId="{C8469E98-5789-7821-CC47-A62210656B40}"/>
          </ac:spMkLst>
        </pc:spChg>
      </pc:sldChg>
      <pc:sldChg chg="addSp delSp modSp new mod ord">
        <pc:chgData name="Lotte de Laat" userId="15de91df-583f-4d70-b778-ea26560819e4" providerId="ADAL" clId="{E9DD8064-33C0-4484-847D-6A785D44765F}" dt="2023-11-13T13:18:41.079" v="36"/>
        <pc:sldMkLst>
          <pc:docMk/>
          <pc:sldMk cId="2314965439" sldId="301"/>
        </pc:sldMkLst>
        <pc:spChg chg="mod">
          <ac:chgData name="Lotte de Laat" userId="15de91df-583f-4d70-b778-ea26560819e4" providerId="ADAL" clId="{E9DD8064-33C0-4484-847D-6A785D44765F}" dt="2023-11-13T13:18:37.076" v="34" actId="113"/>
          <ac:spMkLst>
            <pc:docMk/>
            <pc:sldMk cId="2314965439" sldId="301"/>
            <ac:spMk id="2" creationId="{FBCB173F-A252-D350-102F-C89371D6A078}"/>
          </ac:spMkLst>
        </pc:spChg>
        <pc:spChg chg="del mod">
          <ac:chgData name="Lotte de Laat" userId="15de91df-583f-4d70-b778-ea26560819e4" providerId="ADAL" clId="{E9DD8064-33C0-4484-847D-6A785D44765F}" dt="2023-11-13T13:15:06.655" v="11" actId="22"/>
          <ac:spMkLst>
            <pc:docMk/>
            <pc:sldMk cId="2314965439" sldId="301"/>
            <ac:spMk id="3" creationId="{035FE442-6B9F-F968-3F1E-77A09FB43887}"/>
          </ac:spMkLst>
        </pc:spChg>
        <pc:picChg chg="add mod ord">
          <ac:chgData name="Lotte de Laat" userId="15de91df-583f-4d70-b778-ea26560819e4" providerId="ADAL" clId="{E9DD8064-33C0-4484-847D-6A785D44765F}" dt="2023-11-13T13:18:33.923" v="32" actId="1076"/>
          <ac:picMkLst>
            <pc:docMk/>
            <pc:sldMk cId="2314965439" sldId="301"/>
            <ac:picMk id="5" creationId="{DA75DF8E-24BB-7CD8-D6F5-C0387D0B627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13-11-2023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13-11-2023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11/13/2023</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‹nr.›</a:t>
            </a:fld>
            <a:endParaRPr lang="en-US" dirty="0"/>
          </a:p>
        </p:txBody>
      </p:sp>
    </p:spTree>
    <p:extLst>
      <p:ext uri="{BB962C8B-B14F-4D97-AF65-F5344CB8AC3E}">
        <p14:creationId xmlns:p14="http://schemas.microsoft.com/office/powerpoint/2010/main" val="356595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DFED390-F77C-4CDE-BB93-EE6416285244}" type="datetimeFigureOut">
              <a:rPr lang="nl-NL" smtClean="0"/>
              <a:pPr/>
              <a:t>13-11-2023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53308CA-A037-474B-AA6E-6C7C048F3532}" type="slidenum">
              <a:rPr lang="nl-NL" smtClean="0"/>
              <a:pPr/>
              <a:t>‹nr.›</a:t>
            </a:fld>
            <a:endParaRPr lang="nl-NL"/>
          </a:p>
        </p:txBody>
      </p:sp>
    </p:spTree>
    <p:extLst>
      <p:ext uri="{BB962C8B-B14F-4D97-AF65-F5344CB8AC3E}">
        <p14:creationId xmlns:p14="http://schemas.microsoft.com/office/powerpoint/2010/main" val="300141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elearning.visitbrabant.com/nl/Cursisten/Trainingen/Training-weergeven/Training?page=bUExWlNxNEpmZURnKzhGakk2MVhOUT09"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Kennismaken met specialisatie Vrijetijd</a:t>
            </a: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6" y="1736252"/>
            <a:ext cx="2934835"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600" b="1" dirty="0">
                <a:solidFill>
                  <a:srgbClr val="000644"/>
                </a:solidFill>
                <a:latin typeface="Arial" panose="020B0604020202020204" pitchFamily="34" charset="0"/>
                <a:cs typeface="Arial" panose="020B0604020202020204" pitchFamily="34" charset="0"/>
              </a:rPr>
              <a:t>Specialisatie Vrijetijd</a:t>
            </a:r>
          </a:p>
          <a:p>
            <a:pPr>
              <a:buFont typeface="Wingdings" panose="05000000000000000000" pitchFamily="2" charset="2"/>
              <a:buChar char="ü"/>
            </a:pPr>
            <a:r>
              <a:rPr lang="nl-NL" sz="1200" b="1" dirty="0">
                <a:solidFill>
                  <a:srgbClr val="B8A1FF"/>
                </a:solidFill>
                <a:latin typeface="Arial" panose="020B0604020202020204" pitchFamily="34" charset="0"/>
                <a:cs typeface="Arial" panose="020B0604020202020204" pitchFamily="34" charset="0"/>
              </a:rPr>
              <a:t>Kennismaken + verwachtingen</a:t>
            </a:r>
          </a:p>
          <a:p>
            <a:pPr>
              <a:buFont typeface="Wingdings" panose="05000000000000000000" pitchFamily="2" charset="2"/>
              <a:buChar char="ü"/>
            </a:pPr>
            <a:r>
              <a:rPr lang="nl-NL" sz="1200" b="1" dirty="0">
                <a:solidFill>
                  <a:srgbClr val="B8A1FF"/>
                </a:solidFill>
                <a:latin typeface="Arial" panose="020B0604020202020204" pitchFamily="34" charset="0"/>
                <a:cs typeface="Arial" panose="020B0604020202020204" pitchFamily="34" charset="0"/>
              </a:rPr>
              <a:t>Duurzaam en gastvrij ondernemen</a:t>
            </a:r>
          </a:p>
          <a:p>
            <a:pPr>
              <a:buFont typeface="Wingdings" panose="05000000000000000000" pitchFamily="2" charset="2"/>
              <a:buChar char="ü"/>
            </a:pPr>
            <a:r>
              <a:rPr lang="nl-NL" sz="1200" b="1" dirty="0">
                <a:solidFill>
                  <a:srgbClr val="B8A1FF"/>
                </a:solidFill>
                <a:latin typeface="Arial" panose="020B0604020202020204" pitchFamily="34" charset="0"/>
                <a:cs typeface="Arial" panose="020B0604020202020204" pitchFamily="34" charset="0"/>
              </a:rPr>
              <a:t>Eerste opdracht voor ons!</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5" y="1727561"/>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r>
              <a:rPr lang="nl-NL" sz="1800" b="1" dirty="0">
                <a:solidFill>
                  <a:srgbClr val="000644"/>
                </a:solidFill>
                <a:latin typeface="Arial" panose="020B0604020202020204" pitchFamily="34" charset="0"/>
                <a:cs typeface="Arial" panose="020B0604020202020204" pitchFamily="34" charset="0"/>
              </a:rPr>
              <a:t>Geen</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48075489"/>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strike="noStrike" kern="1200" dirty="0">
                          <a:solidFill>
                            <a:schemeClr val="tx1"/>
                          </a:solidFill>
                        </a:rPr>
                        <a:t>Week 1</a:t>
                      </a:r>
                      <a:endParaRPr lang="nl-NL" sz="1200" b="1" strike="noStrike" kern="1200" dirty="0">
                        <a:solidFill>
                          <a:schemeClr val="tx1"/>
                        </a:solidFill>
                        <a:latin typeface="+mn-lt"/>
                        <a:ea typeface="+mn-ea"/>
                        <a:cs typeface="+mn-cs"/>
                      </a:endParaRPr>
                    </a:p>
                  </a:txBody>
                  <a:tcPr anchor="ctr"/>
                </a:tc>
                <a:tc>
                  <a:txBody>
                    <a:bodyPr/>
                    <a:lstStyle/>
                    <a:p>
                      <a:pPr marL="0" algn="ctr" defTabSz="914400" rtl="0" eaLnBrk="1" latinLnBrk="0" hangingPunct="1"/>
                      <a:r>
                        <a:rPr lang="nl-NL" sz="1200" b="1" strike="noStrike" kern="1200" dirty="0">
                          <a:solidFill>
                            <a:schemeClr val="bg1">
                              <a:lumMod val="85000"/>
                            </a:schemeClr>
                          </a:solidFill>
                        </a:rPr>
                        <a:t>Week 2</a:t>
                      </a:r>
                      <a:endParaRPr lang="nl-NL" sz="1200" b="1" strike="noStrike" kern="1200" dirty="0">
                        <a:solidFill>
                          <a:schemeClr val="bg1">
                            <a:lumMod val="85000"/>
                          </a:schemeClr>
                        </a:solidFill>
                        <a:latin typeface="+mn-lt"/>
                        <a:ea typeface="+mn-ea"/>
                        <a:cs typeface="+mn-cs"/>
                      </a:endParaRPr>
                    </a:p>
                  </a:txBody>
                  <a:tcPr anchor="ctr"/>
                </a:tc>
                <a:tc>
                  <a:txBody>
                    <a:bodyPr/>
                    <a:lstStyle/>
                    <a:p>
                      <a:pPr algn="ctr"/>
                      <a:r>
                        <a:rPr lang="nl-NL" sz="1200" b="1" strike="noStrike" kern="1200" dirty="0">
                          <a:solidFill>
                            <a:schemeClr val="bg1">
                              <a:lumMod val="85000"/>
                            </a:schemeClr>
                          </a:solidFill>
                        </a:rPr>
                        <a:t>Week 3</a:t>
                      </a:r>
                      <a:endParaRPr lang="nl-NL" sz="1200" b="1" strike="noStrike"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chemeClr val="bg1">
                    <a:lumMod val="65000"/>
                  </a:schemeClr>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solidFill>
                  <a:schemeClr val="bg1">
                    <a:lumMod val="65000"/>
                  </a:schemeClr>
                </a:solidFill>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solidFill>
                  <a:schemeClr val="bg1">
                    <a:lumMod val="65000"/>
                  </a:schemeClr>
                </a:solidFill>
                <a:latin typeface="Arial" panose="020B0604020202020204" pitchFamily="34" charset="0"/>
                <a:cs typeface="Arial" panose="020B0604020202020204" pitchFamily="34" charset="0"/>
              </a:rPr>
              <a:t> Verantwoording</a:t>
            </a:r>
          </a:p>
          <a:p>
            <a:pPr>
              <a:buFont typeface="Wingdings" panose="05000000000000000000" pitchFamily="2" charset="2"/>
              <a:buChar char="ü"/>
            </a:pPr>
            <a:r>
              <a:rPr lang="nl-NL" sz="1200" dirty="0">
                <a:solidFill>
                  <a:schemeClr val="bg1">
                    <a:lumMod val="6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0AFBB9-AF55-4ADD-BC8A-D79E4798B174}"/>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F1DD512E-C07B-4FF1-8CB2-7B5594C9C0A1}"/>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91CE80AE-5C39-43A4-8199-C614CC90F6BE}"/>
              </a:ext>
            </a:extLst>
          </p:cNvPr>
          <p:cNvPicPr>
            <a:picLocks noChangeAspect="1"/>
          </p:cNvPicPr>
          <p:nvPr/>
        </p:nvPicPr>
        <p:blipFill>
          <a:blip r:embed="rId2"/>
          <a:stretch>
            <a:fillRect/>
          </a:stretch>
        </p:blipFill>
        <p:spPr>
          <a:xfrm>
            <a:off x="0" y="75103"/>
            <a:ext cx="12192000" cy="6707794"/>
          </a:xfrm>
          <a:prstGeom prst="rect">
            <a:avLst/>
          </a:prstGeom>
        </p:spPr>
      </p:pic>
      <p:sp>
        <p:nvSpPr>
          <p:cNvPr id="9" name="Tekstvak 8">
            <a:extLst>
              <a:ext uri="{FF2B5EF4-FFF2-40B4-BE49-F238E27FC236}">
                <a16:creationId xmlns:a16="http://schemas.microsoft.com/office/drawing/2014/main" id="{BE4E5486-39DF-4806-BCD6-87582B9BC2F1}"/>
              </a:ext>
            </a:extLst>
          </p:cNvPr>
          <p:cNvSpPr txBox="1"/>
          <p:nvPr/>
        </p:nvSpPr>
        <p:spPr>
          <a:xfrm>
            <a:off x="6096000" y="5715768"/>
            <a:ext cx="1087789" cy="369332"/>
          </a:xfrm>
          <a:prstGeom prst="rect">
            <a:avLst/>
          </a:prstGeom>
          <a:noFill/>
        </p:spPr>
        <p:txBody>
          <a:bodyPr wrap="square">
            <a:spAutoFit/>
          </a:bodyPr>
          <a:lstStyle/>
          <a:p>
            <a:r>
              <a:rPr lang="nl-NL" b="1" dirty="0">
                <a:hlinkClick r:id="rId3"/>
              </a:rPr>
              <a:t>KLIKKEN</a:t>
            </a:r>
            <a:r>
              <a:rPr lang="nl-NL" b="1" dirty="0"/>
              <a:t>!</a:t>
            </a:r>
          </a:p>
        </p:txBody>
      </p:sp>
    </p:spTree>
    <p:extLst>
      <p:ext uri="{BB962C8B-B14F-4D97-AF65-F5344CB8AC3E}">
        <p14:creationId xmlns:p14="http://schemas.microsoft.com/office/powerpoint/2010/main" val="308505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0E93F-C609-C309-9914-04601694F02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CDFF420-C116-CC25-CADD-1B7A195583C5}"/>
              </a:ext>
            </a:extLst>
          </p:cNvPr>
          <p:cNvSpPr>
            <a:spLocks noGrp="1"/>
          </p:cNvSpPr>
          <p:nvPr>
            <p:ph idx="1"/>
          </p:nvPr>
        </p:nvSpPr>
        <p:spPr/>
        <p:txBody>
          <a:bodyPr/>
          <a:lstStyle/>
          <a:p>
            <a:endParaRPr lang="nl-NL" dirty="0"/>
          </a:p>
          <a:p>
            <a:endParaRPr lang="nl-NL" dirty="0"/>
          </a:p>
          <a:p>
            <a:endParaRPr lang="nl-NL" dirty="0"/>
          </a:p>
          <a:p>
            <a:endParaRPr lang="nl-NL" dirty="0"/>
          </a:p>
          <a:p>
            <a:endParaRPr lang="nl-NL" dirty="0"/>
          </a:p>
          <a:p>
            <a:endParaRPr lang="nl-NL" dirty="0"/>
          </a:p>
          <a:p>
            <a:r>
              <a:rPr lang="nl-NL" dirty="0"/>
              <a:t>https://elearning.visitbrabant.com/nl/Cursisten/Trainingen/Details-Training/4096</a:t>
            </a:r>
          </a:p>
        </p:txBody>
      </p:sp>
      <p:pic>
        <p:nvPicPr>
          <p:cNvPr id="4" name="Afbeelding 3">
            <a:extLst>
              <a:ext uri="{FF2B5EF4-FFF2-40B4-BE49-F238E27FC236}">
                <a16:creationId xmlns:a16="http://schemas.microsoft.com/office/drawing/2014/main" id="{2045DBEB-49EA-82F1-298D-6CF97458ABE0}"/>
              </a:ext>
            </a:extLst>
          </p:cNvPr>
          <p:cNvPicPr>
            <a:picLocks noChangeAspect="1"/>
          </p:cNvPicPr>
          <p:nvPr/>
        </p:nvPicPr>
        <p:blipFill>
          <a:blip r:embed="rId2"/>
          <a:stretch>
            <a:fillRect/>
          </a:stretch>
        </p:blipFill>
        <p:spPr>
          <a:xfrm>
            <a:off x="713065" y="175771"/>
            <a:ext cx="8422546" cy="4633916"/>
          </a:xfrm>
          <a:prstGeom prst="rect">
            <a:avLst/>
          </a:prstGeom>
        </p:spPr>
      </p:pic>
    </p:spTree>
    <p:extLst>
      <p:ext uri="{BB962C8B-B14F-4D97-AF65-F5344CB8AC3E}">
        <p14:creationId xmlns:p14="http://schemas.microsoft.com/office/powerpoint/2010/main" val="113085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958781-165F-EC16-FF88-B3C0CC5C88E3}"/>
              </a:ext>
            </a:extLst>
          </p:cNvPr>
          <p:cNvSpPr>
            <a:spLocks noGrp="1"/>
          </p:cNvSpPr>
          <p:nvPr>
            <p:ph type="title"/>
          </p:nvPr>
        </p:nvSpPr>
        <p:spPr/>
        <p:txBody>
          <a:bodyPr/>
          <a:lstStyle/>
          <a:p>
            <a:r>
              <a:rPr lang="nl-NL" b="1" dirty="0">
                <a:solidFill>
                  <a:srgbClr val="7030A0"/>
                </a:solidFill>
              </a:rPr>
              <a:t>Duurzaam gastvrij ondernemen					</a:t>
            </a:r>
          </a:p>
        </p:txBody>
      </p:sp>
      <p:sp>
        <p:nvSpPr>
          <p:cNvPr id="3" name="Tijdelijke aanduiding voor inhoud 2">
            <a:extLst>
              <a:ext uri="{FF2B5EF4-FFF2-40B4-BE49-F238E27FC236}">
                <a16:creationId xmlns:a16="http://schemas.microsoft.com/office/drawing/2014/main" id="{F07CE9E0-0A4D-8916-0737-5462B7CCDD5C}"/>
              </a:ext>
            </a:extLst>
          </p:cNvPr>
          <p:cNvSpPr>
            <a:spLocks noGrp="1"/>
          </p:cNvSpPr>
          <p:nvPr>
            <p:ph idx="1"/>
          </p:nvPr>
        </p:nvSpPr>
        <p:spPr/>
        <p:txBody>
          <a:bodyPr/>
          <a:lstStyle/>
          <a:p>
            <a:r>
              <a:rPr lang="nl-NL" dirty="0"/>
              <a:t>Wat viel op?</a:t>
            </a:r>
          </a:p>
          <a:p>
            <a:r>
              <a:rPr lang="nl-NL" dirty="0"/>
              <a:t>Wat wist je nog niet?</a:t>
            </a:r>
          </a:p>
          <a:p>
            <a:endParaRPr lang="nl-NL" dirty="0"/>
          </a:p>
        </p:txBody>
      </p:sp>
    </p:spTree>
    <p:extLst>
      <p:ext uri="{BB962C8B-B14F-4D97-AF65-F5344CB8AC3E}">
        <p14:creationId xmlns:p14="http://schemas.microsoft.com/office/powerpoint/2010/main" val="378696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B173F-A252-D350-102F-C89371D6A078}"/>
              </a:ext>
            </a:extLst>
          </p:cNvPr>
          <p:cNvSpPr>
            <a:spLocks noGrp="1"/>
          </p:cNvSpPr>
          <p:nvPr>
            <p:ph type="title"/>
          </p:nvPr>
        </p:nvSpPr>
        <p:spPr/>
        <p:txBody>
          <a:bodyPr/>
          <a:lstStyle/>
          <a:p>
            <a:r>
              <a:rPr lang="nl-NL" b="1" dirty="0" err="1">
                <a:solidFill>
                  <a:srgbClr val="7030A0"/>
                </a:solidFill>
              </a:rPr>
              <a:t>What</a:t>
            </a:r>
            <a:r>
              <a:rPr lang="nl-NL" b="1" dirty="0">
                <a:solidFill>
                  <a:srgbClr val="7030A0"/>
                </a:solidFill>
              </a:rPr>
              <a:t> </a:t>
            </a:r>
            <a:r>
              <a:rPr lang="nl-NL" b="1" dirty="0" err="1">
                <a:solidFill>
                  <a:srgbClr val="7030A0"/>
                </a:solidFill>
              </a:rPr>
              <a:t>happened</a:t>
            </a:r>
            <a:r>
              <a:rPr lang="nl-NL" b="1" dirty="0">
                <a:solidFill>
                  <a:srgbClr val="7030A0"/>
                </a:solidFill>
              </a:rPr>
              <a:t>? </a:t>
            </a:r>
          </a:p>
        </p:txBody>
      </p:sp>
      <p:pic>
        <p:nvPicPr>
          <p:cNvPr id="5" name="Tijdelijke aanduiding voor inhoud 4">
            <a:extLst>
              <a:ext uri="{FF2B5EF4-FFF2-40B4-BE49-F238E27FC236}">
                <a16:creationId xmlns:a16="http://schemas.microsoft.com/office/drawing/2014/main" id="{DA75DF8E-24BB-7CD8-D6F5-C0387D0B6274}"/>
              </a:ext>
            </a:extLst>
          </p:cNvPr>
          <p:cNvPicPr>
            <a:picLocks noGrp="1" noChangeAspect="1"/>
          </p:cNvPicPr>
          <p:nvPr>
            <p:ph idx="1"/>
          </p:nvPr>
        </p:nvPicPr>
        <p:blipFill>
          <a:blip r:embed="rId2"/>
          <a:stretch>
            <a:fillRect/>
          </a:stretch>
        </p:blipFill>
        <p:spPr>
          <a:xfrm>
            <a:off x="2585277" y="1317285"/>
            <a:ext cx="5381675" cy="4612865"/>
          </a:xfrm>
        </p:spPr>
      </p:pic>
    </p:spTree>
    <p:extLst>
      <p:ext uri="{BB962C8B-B14F-4D97-AF65-F5344CB8AC3E}">
        <p14:creationId xmlns:p14="http://schemas.microsoft.com/office/powerpoint/2010/main" val="2314965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3F5024-B6B9-4811-BE8E-32DD04CDA420}"/>
              </a:ext>
            </a:extLst>
          </p:cNvPr>
          <p:cNvSpPr>
            <a:spLocks noGrp="1"/>
          </p:cNvSpPr>
          <p:nvPr>
            <p:ph type="title"/>
          </p:nvPr>
        </p:nvSpPr>
        <p:spPr>
          <a:xfrm>
            <a:off x="838200" y="421132"/>
            <a:ext cx="10515600" cy="1325563"/>
          </a:xfrm>
        </p:spPr>
        <p:txBody>
          <a:bodyPr/>
          <a:lstStyle/>
          <a:p>
            <a:r>
              <a:rPr lang="nl-NL" b="1" dirty="0">
                <a:solidFill>
                  <a:srgbClr val="7030A0"/>
                </a:solidFill>
              </a:rPr>
              <a:t>Volgende week:</a:t>
            </a:r>
          </a:p>
        </p:txBody>
      </p:sp>
      <p:sp>
        <p:nvSpPr>
          <p:cNvPr id="3" name="Tijdelijke aanduiding voor inhoud 2">
            <a:extLst>
              <a:ext uri="{FF2B5EF4-FFF2-40B4-BE49-F238E27FC236}">
                <a16:creationId xmlns:a16="http://schemas.microsoft.com/office/drawing/2014/main" id="{4ED77359-B6D6-4D60-910A-B46FE3C3D4D3}"/>
              </a:ext>
            </a:extLst>
          </p:cNvPr>
          <p:cNvSpPr>
            <a:spLocks noGrp="1"/>
          </p:cNvSpPr>
          <p:nvPr>
            <p:ph idx="1"/>
          </p:nvPr>
        </p:nvSpPr>
        <p:spPr>
          <a:xfrm>
            <a:off x="838199" y="2320575"/>
            <a:ext cx="8193833" cy="2485719"/>
          </a:xfrm>
        </p:spPr>
        <p:txBody>
          <a:bodyPr>
            <a:normAutofit fontScale="92500"/>
          </a:bodyPr>
          <a:lstStyle/>
          <a:p>
            <a:pPr marL="0" indent="0">
              <a:buNone/>
            </a:pPr>
            <a:r>
              <a:rPr lang="nl-NL" dirty="0"/>
              <a:t>Opdracht: onze nieuwe rubriek “</a:t>
            </a:r>
            <a:r>
              <a:rPr lang="nl-NL" b="1" dirty="0" err="1">
                <a:solidFill>
                  <a:srgbClr val="7030A0"/>
                </a:solidFill>
              </a:rPr>
              <a:t>what</a:t>
            </a:r>
            <a:r>
              <a:rPr lang="nl-NL" b="1" dirty="0">
                <a:solidFill>
                  <a:srgbClr val="7030A0"/>
                </a:solidFill>
              </a:rPr>
              <a:t> </a:t>
            </a:r>
            <a:r>
              <a:rPr lang="nl-NL" b="1" dirty="0" err="1">
                <a:solidFill>
                  <a:srgbClr val="7030A0"/>
                </a:solidFill>
              </a:rPr>
              <a:t>happened</a:t>
            </a:r>
            <a:r>
              <a:rPr lang="nl-NL" b="1" dirty="0">
                <a:solidFill>
                  <a:srgbClr val="7030A0"/>
                </a:solidFill>
              </a:rPr>
              <a:t>?” </a:t>
            </a:r>
            <a:r>
              <a:rPr lang="nl-NL" dirty="0"/>
              <a:t>binnen VT. Iedereen krijgt 1x de opdracht een artikel mee te nemen wat invloed heeft op onze sector uit de actualiteit. </a:t>
            </a:r>
          </a:p>
          <a:p>
            <a:pPr marL="0" indent="0">
              <a:buNone/>
            </a:pPr>
            <a:r>
              <a:rPr lang="nl-NL" dirty="0"/>
              <a:t>Doel: op de hoogte blijven van wat er speelt, trends en ontwikkelingen, die we meenemen in ons IBS uitvoering</a:t>
            </a:r>
          </a:p>
        </p:txBody>
      </p:sp>
    </p:spTree>
    <p:extLst>
      <p:ext uri="{BB962C8B-B14F-4D97-AF65-F5344CB8AC3E}">
        <p14:creationId xmlns:p14="http://schemas.microsoft.com/office/powerpoint/2010/main" val="376742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69E98-5789-7821-CC47-A62210656B40}"/>
              </a:ext>
            </a:extLst>
          </p:cNvPr>
          <p:cNvSpPr>
            <a:spLocks noGrp="1"/>
          </p:cNvSpPr>
          <p:nvPr>
            <p:ph type="title"/>
          </p:nvPr>
        </p:nvSpPr>
        <p:spPr/>
        <p:txBody>
          <a:bodyPr>
            <a:normAutofit fontScale="90000"/>
          </a:bodyPr>
          <a:lstStyle/>
          <a:p>
            <a:br>
              <a:rPr lang="nl-NL" dirty="0"/>
            </a:br>
            <a:br>
              <a:rPr lang="nl-NL" dirty="0"/>
            </a:br>
            <a:br>
              <a:rPr lang="nl-NL" dirty="0"/>
            </a:br>
            <a:br>
              <a:rPr lang="nl-NL" dirty="0"/>
            </a:br>
            <a:br>
              <a:rPr lang="nl-NL" dirty="0"/>
            </a:br>
            <a:br>
              <a:rPr lang="nl-NL" dirty="0"/>
            </a:br>
            <a:br>
              <a:rPr lang="nl-NL" dirty="0"/>
            </a:br>
            <a:br>
              <a:rPr lang="nl-NL" dirty="0"/>
            </a:br>
            <a:r>
              <a:rPr lang="nl-NL" b="1" dirty="0">
                <a:solidFill>
                  <a:srgbClr val="7030A0"/>
                </a:solidFill>
              </a:rPr>
              <a:t>Vandaag:</a:t>
            </a:r>
            <a:br>
              <a:rPr lang="nl-NL" dirty="0"/>
            </a:br>
            <a:br>
              <a:rPr lang="nl-NL" dirty="0"/>
            </a:br>
            <a:r>
              <a:rPr lang="nl-NL" dirty="0"/>
              <a:t>- korte intro van mij &amp; jullie</a:t>
            </a:r>
            <a:br>
              <a:rPr lang="nl-NL" dirty="0"/>
            </a:br>
            <a:r>
              <a:rPr lang="nl-NL" dirty="0"/>
              <a:t>- Wat is </a:t>
            </a:r>
            <a:r>
              <a:rPr lang="nl-NL" i="1" dirty="0">
                <a:solidFill>
                  <a:srgbClr val="7030A0"/>
                </a:solidFill>
              </a:rPr>
              <a:t>vrijetijd </a:t>
            </a:r>
            <a:r>
              <a:rPr lang="nl-NL" dirty="0"/>
              <a:t>ook alweer? </a:t>
            </a:r>
            <a:br>
              <a:rPr lang="nl-NL" dirty="0"/>
            </a:br>
            <a:r>
              <a:rPr lang="nl-NL" dirty="0"/>
              <a:t>- e-</a:t>
            </a:r>
            <a:r>
              <a:rPr lang="nl-NL" dirty="0" err="1"/>
              <a:t>learning</a:t>
            </a:r>
            <a:r>
              <a:rPr lang="nl-NL" dirty="0"/>
              <a:t> </a:t>
            </a:r>
            <a:r>
              <a:rPr lang="nl-NL" dirty="0" err="1"/>
              <a:t>visit</a:t>
            </a:r>
            <a:r>
              <a:rPr lang="nl-NL" dirty="0"/>
              <a:t> </a:t>
            </a:r>
            <a:r>
              <a:rPr lang="nl-NL" dirty="0" err="1"/>
              <a:t>brabant</a:t>
            </a:r>
            <a:r>
              <a:rPr lang="nl-NL" dirty="0"/>
              <a:t> </a:t>
            </a:r>
            <a:br>
              <a:rPr lang="nl-NL" dirty="0"/>
            </a:br>
            <a:r>
              <a:rPr lang="nl-NL" dirty="0"/>
              <a:t>- uitleg IBS-specialisatie – waar gaan we aan werken komende weken?  (+hoe)</a:t>
            </a:r>
            <a:br>
              <a:rPr lang="nl-NL" dirty="0"/>
            </a:br>
            <a:r>
              <a:rPr lang="nl-NL" dirty="0"/>
              <a:t>Tot slot: even wat extra creativiteit /</a:t>
            </a:r>
            <a:r>
              <a:rPr lang="nl-NL" b="1" dirty="0">
                <a:solidFill>
                  <a:srgbClr val="7030A0"/>
                </a:solidFill>
              </a:rPr>
              <a:t> </a:t>
            </a:r>
            <a:r>
              <a:rPr lang="nl-NL" b="1" dirty="0" err="1">
                <a:solidFill>
                  <a:srgbClr val="7030A0"/>
                </a:solidFill>
              </a:rPr>
              <a:t>what</a:t>
            </a:r>
            <a:r>
              <a:rPr lang="nl-NL" b="1" dirty="0">
                <a:solidFill>
                  <a:srgbClr val="7030A0"/>
                </a:solidFill>
              </a:rPr>
              <a:t> </a:t>
            </a:r>
            <a:r>
              <a:rPr lang="nl-NL" b="1" dirty="0" err="1">
                <a:solidFill>
                  <a:srgbClr val="7030A0"/>
                </a:solidFill>
              </a:rPr>
              <a:t>happened</a:t>
            </a:r>
            <a:r>
              <a:rPr lang="nl-NL" b="1" dirty="0">
                <a:solidFill>
                  <a:srgbClr val="7030A0"/>
                </a:solidFill>
              </a:rPr>
              <a:t>?</a:t>
            </a:r>
            <a:br>
              <a:rPr lang="nl-NL" dirty="0"/>
            </a:br>
            <a:r>
              <a:rPr lang="nl-NL" dirty="0"/>
              <a:t> </a:t>
            </a:r>
          </a:p>
        </p:txBody>
      </p:sp>
    </p:spTree>
    <p:extLst>
      <p:ext uri="{BB962C8B-B14F-4D97-AF65-F5344CB8AC3E}">
        <p14:creationId xmlns:p14="http://schemas.microsoft.com/office/powerpoint/2010/main" val="2325008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E8F3834-DBBD-469B-B562-76782F2B12D6}"/>
              </a:ext>
            </a:extLst>
          </p:cNvPr>
          <p:cNvSpPr>
            <a:spLocks noGrp="1"/>
          </p:cNvSpPr>
          <p:nvPr>
            <p:ph idx="1"/>
          </p:nvPr>
        </p:nvSpPr>
        <p:spPr>
          <a:xfrm>
            <a:off x="4761700" y="514926"/>
            <a:ext cx="5915535" cy="5526437"/>
          </a:xfrm>
        </p:spPr>
        <p:txBody>
          <a:bodyPr>
            <a:normAutofit/>
          </a:bodyPr>
          <a:lstStyle/>
          <a:p>
            <a:endParaRPr lang="en-US" sz="2400" dirty="0"/>
          </a:p>
          <a:p>
            <a:endParaRPr lang="nl-NL" sz="2400" dirty="0"/>
          </a:p>
        </p:txBody>
      </p:sp>
      <p:sp>
        <p:nvSpPr>
          <p:cNvPr id="5" name="Titel 1">
            <a:extLst>
              <a:ext uri="{FF2B5EF4-FFF2-40B4-BE49-F238E27FC236}">
                <a16:creationId xmlns:a16="http://schemas.microsoft.com/office/drawing/2014/main" id="{086BAA24-4D0E-48C8-8154-F00B0D1E8995}"/>
              </a:ext>
            </a:extLst>
          </p:cNvPr>
          <p:cNvSpPr txBox="1">
            <a:spLocks/>
          </p:cNvSpPr>
          <p:nvPr/>
        </p:nvSpPr>
        <p:spPr>
          <a:xfrm>
            <a:off x="965199" y="1651004"/>
            <a:ext cx="3720243" cy="127846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nl-NL" sz="5000" b="1" dirty="0">
              <a:solidFill>
                <a:srgbClr val="B8A1FF"/>
              </a:solidFill>
            </a:endParaRPr>
          </a:p>
        </p:txBody>
      </p:sp>
      <p:pic>
        <p:nvPicPr>
          <p:cNvPr id="1026" name="Picture 2" descr="Introductie - Groenewald">
            <a:extLst>
              <a:ext uri="{FF2B5EF4-FFF2-40B4-BE49-F238E27FC236}">
                <a16:creationId xmlns:a16="http://schemas.microsoft.com/office/drawing/2014/main" id="{EE506C16-1069-B818-3099-B7C5940F3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12174">
            <a:off x="1379810" y="832949"/>
            <a:ext cx="9153018" cy="514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11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F4E19-4494-844E-C09F-9DF7B38816F0}"/>
              </a:ext>
            </a:extLst>
          </p:cNvPr>
          <p:cNvSpPr>
            <a:spLocks noGrp="1"/>
          </p:cNvSpPr>
          <p:nvPr>
            <p:ph type="title"/>
          </p:nvPr>
        </p:nvSpPr>
        <p:spPr/>
        <p:txBody>
          <a:bodyPr/>
          <a:lstStyle/>
          <a:p>
            <a:endParaRPr lang="nl-NL" dirty="0"/>
          </a:p>
        </p:txBody>
      </p:sp>
      <p:sp>
        <p:nvSpPr>
          <p:cNvPr id="4" name="Tijdelijke aanduiding voor tekst 3">
            <a:extLst>
              <a:ext uri="{FF2B5EF4-FFF2-40B4-BE49-F238E27FC236}">
                <a16:creationId xmlns:a16="http://schemas.microsoft.com/office/drawing/2014/main" id="{5F966DC5-15DE-A9F7-E398-54122EB04111}"/>
              </a:ext>
            </a:extLst>
          </p:cNvPr>
          <p:cNvSpPr>
            <a:spLocks noGrp="1"/>
          </p:cNvSpPr>
          <p:nvPr>
            <p:ph type="body" sz="half" idx="2"/>
          </p:nvPr>
        </p:nvSpPr>
        <p:spPr/>
        <p:txBody>
          <a:bodyPr/>
          <a:lstStyle/>
          <a:p>
            <a:endParaRPr lang="nl-NL"/>
          </a:p>
        </p:txBody>
      </p:sp>
      <p:pic>
        <p:nvPicPr>
          <p:cNvPr id="1026" name="Picture 2" descr="Koffie (drank) - Wikipedia">
            <a:extLst>
              <a:ext uri="{FF2B5EF4-FFF2-40B4-BE49-F238E27FC236}">
                <a16:creationId xmlns:a16="http://schemas.microsoft.com/office/drawing/2014/main" id="{5F4C7B71-1617-7637-0D94-66D8F31F1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42337"/>
            <a:ext cx="4537345" cy="34030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n der Steen, De Echte Bakker. Worstenbrood">
            <a:extLst>
              <a:ext uri="{FF2B5EF4-FFF2-40B4-BE49-F238E27FC236}">
                <a16:creationId xmlns:a16="http://schemas.microsoft.com/office/drawing/2014/main" id="{B893D93B-AC8D-AA21-D6C3-9598DA9D088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14302" y="31496"/>
            <a:ext cx="3220603" cy="22986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kyline Tilburg Zwart hout - 120 cm - Woondecoratie design - Wanddecoratie  met LED... | bol.com">
            <a:extLst>
              <a:ext uri="{FF2B5EF4-FFF2-40B4-BE49-F238E27FC236}">
                <a16:creationId xmlns:a16="http://schemas.microsoft.com/office/drawing/2014/main" id="{CE4DF487-3C76-9485-200F-2EEDDCA0E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9" y="3902597"/>
            <a:ext cx="4918075" cy="25931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ips voor hardlopers - Vitaal Fysiotherapie">
            <a:extLst>
              <a:ext uri="{FF2B5EF4-FFF2-40B4-BE49-F238E27FC236}">
                <a16:creationId xmlns:a16="http://schemas.microsoft.com/office/drawing/2014/main" id="{20E204E5-4B45-DEB1-48B0-0C8C3014DB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4025" y="303687"/>
            <a:ext cx="4036911" cy="2691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lf-Elf in Kruikenstad - Kruikenstad">
            <a:extLst>
              <a:ext uri="{FF2B5EF4-FFF2-40B4-BE49-F238E27FC236}">
                <a16:creationId xmlns:a16="http://schemas.microsoft.com/office/drawing/2014/main" id="{2B5B0449-2EC3-3608-AB26-2125560168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6522" y="3167982"/>
            <a:ext cx="4310400" cy="349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22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45662-CDD6-9A6F-6F2B-D6C5967FC1E1}"/>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F9A09B92-5548-616A-5CC9-55FFCF023647}"/>
              </a:ext>
            </a:extLst>
          </p:cNvPr>
          <p:cNvSpPr>
            <a:spLocks noGrp="1"/>
          </p:cNvSpPr>
          <p:nvPr>
            <p:ph idx="1"/>
          </p:nvPr>
        </p:nvSpPr>
        <p:spPr>
          <a:xfrm>
            <a:off x="936151" y="6033915"/>
            <a:ext cx="7946592" cy="1444503"/>
          </a:xfrm>
        </p:spPr>
        <p:txBody>
          <a:bodyPr>
            <a:normAutofit/>
          </a:bodyPr>
          <a:lstStyle/>
          <a:p>
            <a:pPr marL="0" indent="0" algn="ctr">
              <a:buNone/>
            </a:pPr>
            <a:r>
              <a:rPr lang="nl-NL" dirty="0"/>
              <a:t>Korte intro! </a:t>
            </a:r>
            <a:br>
              <a:rPr lang="nl-NL" dirty="0"/>
            </a:br>
            <a:r>
              <a:rPr lang="nl-NL" dirty="0"/>
              <a:t>Onderwerp: Stage + Wat is voor jou vrije tijd?  </a:t>
            </a:r>
          </a:p>
          <a:p>
            <a:pPr marL="0" indent="0">
              <a:buNone/>
            </a:pPr>
            <a:endParaRPr lang="nl-NL" dirty="0"/>
          </a:p>
        </p:txBody>
      </p:sp>
      <p:sp>
        <p:nvSpPr>
          <p:cNvPr id="4" name="Tijdelijke aanduiding voor tekst 3">
            <a:extLst>
              <a:ext uri="{FF2B5EF4-FFF2-40B4-BE49-F238E27FC236}">
                <a16:creationId xmlns:a16="http://schemas.microsoft.com/office/drawing/2014/main" id="{93265DB2-A734-AE2A-3867-A00AD14B5A3A}"/>
              </a:ext>
            </a:extLst>
          </p:cNvPr>
          <p:cNvSpPr>
            <a:spLocks noGrp="1"/>
          </p:cNvSpPr>
          <p:nvPr>
            <p:ph type="body" sz="half" idx="2"/>
          </p:nvPr>
        </p:nvSpPr>
        <p:spPr>
          <a:xfrm>
            <a:off x="1102048" y="2556406"/>
            <a:ext cx="2923997" cy="2069731"/>
          </a:xfrm>
        </p:spPr>
        <p:txBody>
          <a:bodyPr/>
          <a:lstStyle/>
          <a:p>
            <a:endParaRPr lang="nl-NL" dirty="0"/>
          </a:p>
        </p:txBody>
      </p:sp>
      <p:pic>
        <p:nvPicPr>
          <p:cNvPr id="2050" name="Picture 2" descr="De bronafbeelding bekijken">
            <a:extLst>
              <a:ext uri="{FF2B5EF4-FFF2-40B4-BE49-F238E27FC236}">
                <a16:creationId xmlns:a16="http://schemas.microsoft.com/office/drawing/2014/main" id="{C0CA198D-C7CE-281D-E2CB-686BD3430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19" y="207703"/>
            <a:ext cx="10685745" cy="562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925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Afbeelding met klok, cirkel, tekenfilm, tekst&#10;&#10;Automatisch gegenereerde beschrijving">
            <a:extLst>
              <a:ext uri="{FF2B5EF4-FFF2-40B4-BE49-F238E27FC236}">
                <a16:creationId xmlns:a16="http://schemas.microsoft.com/office/drawing/2014/main" id="{7BDDB203-B299-89D9-3D37-E0CCBE4F0B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429" y="426191"/>
            <a:ext cx="9524253" cy="5261739"/>
          </a:xfrm>
        </p:spPr>
      </p:pic>
    </p:spTree>
    <p:extLst>
      <p:ext uri="{BB962C8B-B14F-4D97-AF65-F5344CB8AC3E}">
        <p14:creationId xmlns:p14="http://schemas.microsoft.com/office/powerpoint/2010/main" val="40279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EB7645-6FB7-B2AD-128E-2F85679A23E9}"/>
              </a:ext>
            </a:extLst>
          </p:cNvPr>
          <p:cNvSpPr>
            <a:spLocks noGrp="1"/>
          </p:cNvSpPr>
          <p:nvPr>
            <p:ph type="title"/>
          </p:nvPr>
        </p:nvSpPr>
        <p:spPr/>
        <p:txBody>
          <a:bodyPr/>
          <a:lstStyle/>
          <a:p>
            <a:r>
              <a:rPr lang="nl-NL" b="1" dirty="0">
                <a:solidFill>
                  <a:srgbClr val="7030A0"/>
                </a:solidFill>
              </a:rPr>
              <a:t>Wat gaan we doen? </a:t>
            </a:r>
          </a:p>
        </p:txBody>
      </p:sp>
      <p:sp>
        <p:nvSpPr>
          <p:cNvPr id="4" name="Tekstvak 3">
            <a:extLst>
              <a:ext uri="{FF2B5EF4-FFF2-40B4-BE49-F238E27FC236}">
                <a16:creationId xmlns:a16="http://schemas.microsoft.com/office/drawing/2014/main" id="{AAF81488-7537-CE49-91EA-8E0FFA9ACE4D}"/>
              </a:ext>
            </a:extLst>
          </p:cNvPr>
          <p:cNvSpPr txBox="1"/>
          <p:nvPr/>
        </p:nvSpPr>
        <p:spPr>
          <a:xfrm>
            <a:off x="1649186" y="2113299"/>
            <a:ext cx="6097554" cy="1754326"/>
          </a:xfrm>
          <a:prstGeom prst="rect">
            <a:avLst/>
          </a:prstGeom>
          <a:noFill/>
        </p:spPr>
        <p:txBody>
          <a:bodyPr wrap="square">
            <a:spAutoFit/>
          </a:bodyPr>
          <a:lstStyle/>
          <a:p>
            <a:r>
              <a:rPr lang="nl-NL" b="0" i="0" dirty="0">
                <a:solidFill>
                  <a:srgbClr val="000000"/>
                </a:solidFill>
                <a:effectLst/>
                <a:latin typeface="Arial" panose="020B0604020202020204" pitchFamily="34" charset="0"/>
              </a:rPr>
              <a:t>In dit IBS ga ontdekken hoe je zelf een onderneming kunt opzetten binnen je specialisatie. Om dit te doen moet je veel weten van ondernemen, maar je moet ook nadenken over het duurzame aspect van je onderneming. Daarnaast ga je je ontwikkelen op het gebied van de 21e </a:t>
            </a:r>
            <a:r>
              <a:rPr lang="nl-NL" b="0" i="0" dirty="0" err="1">
                <a:solidFill>
                  <a:srgbClr val="000000"/>
                </a:solidFill>
                <a:effectLst/>
                <a:latin typeface="Arial" panose="020B0604020202020204" pitchFamily="34" charset="0"/>
              </a:rPr>
              <a:t>eeuwse</a:t>
            </a:r>
            <a:r>
              <a:rPr lang="nl-NL" b="0" i="0" dirty="0">
                <a:solidFill>
                  <a:srgbClr val="000000"/>
                </a:solidFill>
                <a:effectLst/>
                <a:latin typeface="Arial" panose="020B0604020202020204" pitchFamily="34" charset="0"/>
              </a:rPr>
              <a:t> vaardigheden.</a:t>
            </a:r>
            <a:endParaRPr lang="nl-NL" dirty="0"/>
          </a:p>
        </p:txBody>
      </p:sp>
    </p:spTree>
    <p:extLst>
      <p:ext uri="{BB962C8B-B14F-4D97-AF65-F5344CB8AC3E}">
        <p14:creationId xmlns:p14="http://schemas.microsoft.com/office/powerpoint/2010/main" val="954361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1709D5-EF2B-8930-B313-FD31D9FB828C}"/>
              </a:ext>
            </a:extLst>
          </p:cNvPr>
          <p:cNvSpPr>
            <a:spLocks noGrp="1"/>
          </p:cNvSpPr>
          <p:nvPr>
            <p:ph type="title"/>
          </p:nvPr>
        </p:nvSpPr>
        <p:spPr/>
        <p:txBody>
          <a:bodyPr>
            <a:normAutofit fontScale="90000"/>
          </a:bodyPr>
          <a:lstStyle/>
          <a:p>
            <a:r>
              <a:rPr lang="nl-NL" b="1" dirty="0">
                <a:solidFill>
                  <a:srgbClr val="7030A0"/>
                </a:solidFill>
              </a:rPr>
              <a:t>Hoe helpt je specialisatie daarbij?</a:t>
            </a:r>
            <a:br>
              <a:rPr lang="nl-NL" b="1" dirty="0">
                <a:solidFill>
                  <a:srgbClr val="7030A0"/>
                </a:solidFill>
              </a:rPr>
            </a:br>
            <a:br>
              <a:rPr lang="nl-NL" b="1" dirty="0">
                <a:solidFill>
                  <a:srgbClr val="7030A0"/>
                </a:solidFill>
              </a:rPr>
            </a:br>
            <a:br>
              <a:rPr lang="nl-NL" b="1" dirty="0">
                <a:solidFill>
                  <a:srgbClr val="7030A0"/>
                </a:solidFill>
              </a:rPr>
            </a:br>
            <a:br>
              <a:rPr lang="nl-NL" b="1" dirty="0">
                <a:solidFill>
                  <a:srgbClr val="7030A0"/>
                </a:solidFill>
              </a:rPr>
            </a:br>
            <a:br>
              <a:rPr lang="nl-NL" b="1" dirty="0">
                <a:solidFill>
                  <a:srgbClr val="7030A0"/>
                </a:solidFill>
              </a:rPr>
            </a:br>
            <a:br>
              <a:rPr lang="nl-NL" b="1" dirty="0">
                <a:solidFill>
                  <a:srgbClr val="7030A0"/>
                </a:solidFill>
              </a:rPr>
            </a:br>
            <a:r>
              <a:rPr lang="nl-NL" b="1" dirty="0">
                <a:solidFill>
                  <a:srgbClr val="7030A0"/>
                </a:solidFill>
              </a:rPr>
              <a:t>Wat is de inhoud van deze specialisatie?</a:t>
            </a:r>
            <a:br>
              <a:rPr lang="nl-NL" b="1" dirty="0">
                <a:solidFill>
                  <a:srgbClr val="7030A0"/>
                </a:solidFill>
              </a:rPr>
            </a:br>
            <a:br>
              <a:rPr lang="nl-NL" b="1" dirty="0">
                <a:solidFill>
                  <a:srgbClr val="7030A0"/>
                </a:solidFill>
              </a:rPr>
            </a:br>
            <a:br>
              <a:rPr lang="nl-NL" b="1" dirty="0">
                <a:solidFill>
                  <a:srgbClr val="7030A0"/>
                </a:solidFill>
              </a:rPr>
            </a:br>
            <a:br>
              <a:rPr lang="nl-NL" sz="2700" b="1" dirty="0"/>
            </a:br>
            <a:r>
              <a:rPr lang="nl-NL" sz="2700" b="1" dirty="0"/>
              <a:t>Naast je skills als </a:t>
            </a:r>
            <a:r>
              <a:rPr lang="nl-NL" sz="2700" b="1" dirty="0">
                <a:solidFill>
                  <a:srgbClr val="7030A0"/>
                </a:solidFill>
              </a:rPr>
              <a:t>ondernemer</a:t>
            </a:r>
            <a:r>
              <a:rPr lang="nl-NL" sz="2700" b="1" dirty="0"/>
              <a:t> krijg je in deze specialisatie meer te weten over de </a:t>
            </a:r>
            <a:r>
              <a:rPr lang="nl-NL" sz="2700" b="1" dirty="0">
                <a:solidFill>
                  <a:srgbClr val="7030A0"/>
                </a:solidFill>
              </a:rPr>
              <a:t>marketing</a:t>
            </a:r>
            <a:r>
              <a:rPr lang="nl-NL" sz="2700" b="1" dirty="0"/>
              <a:t> van je nieuwe bedrijf. Wat is je </a:t>
            </a:r>
            <a:r>
              <a:rPr lang="nl-NL" sz="2700" b="1" dirty="0">
                <a:solidFill>
                  <a:srgbClr val="7030A0"/>
                </a:solidFill>
              </a:rPr>
              <a:t>concept</a:t>
            </a:r>
            <a:r>
              <a:rPr lang="nl-NL" sz="2700" b="1" dirty="0"/>
              <a:t>? Hoe zet je het weg in de markt? Hoe werk je aan je </a:t>
            </a:r>
            <a:r>
              <a:rPr lang="nl-NL" sz="2700" b="1" dirty="0">
                <a:solidFill>
                  <a:srgbClr val="7030A0"/>
                </a:solidFill>
              </a:rPr>
              <a:t>branding</a:t>
            </a:r>
            <a:r>
              <a:rPr lang="nl-NL" sz="2700" b="1" dirty="0"/>
              <a:t>? Hoe creëer je </a:t>
            </a:r>
            <a:r>
              <a:rPr lang="nl-NL" sz="2700" b="1" dirty="0">
                <a:solidFill>
                  <a:srgbClr val="7030A0"/>
                </a:solidFill>
              </a:rPr>
              <a:t>sfeer</a:t>
            </a:r>
            <a:r>
              <a:rPr lang="nl-NL" sz="2700" b="1" dirty="0"/>
              <a:t> en </a:t>
            </a:r>
            <a:r>
              <a:rPr lang="nl-NL" sz="2700" b="1" dirty="0">
                <a:solidFill>
                  <a:srgbClr val="7030A0"/>
                </a:solidFill>
              </a:rPr>
              <a:t>beleving</a:t>
            </a:r>
            <a:r>
              <a:rPr lang="nl-NL" sz="2700" b="1" dirty="0"/>
              <a:t>?</a:t>
            </a:r>
            <a:br>
              <a:rPr lang="nl-NL" sz="2700" b="1" dirty="0"/>
            </a:br>
            <a:br>
              <a:rPr lang="nl-NL" sz="2700" b="1" dirty="0"/>
            </a:br>
            <a:r>
              <a:rPr lang="nl-NL" sz="2700" b="1" dirty="0"/>
              <a:t>Aan de ene kant gericht op je IBS maar we maken zeker de koppeling in jouw rol als </a:t>
            </a:r>
            <a:r>
              <a:rPr lang="nl-NL" sz="2700" b="1" dirty="0">
                <a:solidFill>
                  <a:srgbClr val="7030A0"/>
                </a:solidFill>
              </a:rPr>
              <a:t>organisator</a:t>
            </a:r>
            <a:r>
              <a:rPr lang="nl-NL" sz="2700" b="1" dirty="0"/>
              <a:t> en projectmanager binnen de </a:t>
            </a:r>
            <a:r>
              <a:rPr lang="nl-NL" sz="2700" b="1" dirty="0">
                <a:solidFill>
                  <a:srgbClr val="7030A0"/>
                </a:solidFill>
              </a:rPr>
              <a:t>VT.</a:t>
            </a:r>
            <a:endParaRPr lang="nl-NL" b="1" dirty="0">
              <a:solidFill>
                <a:srgbClr val="7030A0"/>
              </a:solidFill>
            </a:endParaRPr>
          </a:p>
        </p:txBody>
      </p:sp>
    </p:spTree>
    <p:extLst>
      <p:ext uri="{BB962C8B-B14F-4D97-AF65-F5344CB8AC3E}">
        <p14:creationId xmlns:p14="http://schemas.microsoft.com/office/powerpoint/2010/main" val="3156511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13B1C1-7492-4829-B089-0B8085673FE6}"/>
              </a:ext>
            </a:extLst>
          </p:cNvPr>
          <p:cNvPicPr>
            <a:picLocks noChangeAspect="1"/>
          </p:cNvPicPr>
          <p:nvPr/>
        </p:nvPicPr>
        <p:blipFill rotWithShape="1">
          <a:blip r:embed="rId2">
            <a:alphaModFix amt="40000"/>
          </a:blip>
          <a:srcRect t="1474" b="15501"/>
          <a:stretch/>
        </p:blipFill>
        <p:spPr>
          <a:xfrm>
            <a:off x="20" y="10"/>
            <a:ext cx="12191980" cy="6857990"/>
          </a:xfrm>
          <a:prstGeom prst="rect">
            <a:avLst/>
          </a:prstGeom>
        </p:spPr>
      </p:pic>
      <p:sp>
        <p:nvSpPr>
          <p:cNvPr id="2" name="Titel 1">
            <a:extLst>
              <a:ext uri="{FF2B5EF4-FFF2-40B4-BE49-F238E27FC236}">
                <a16:creationId xmlns:a16="http://schemas.microsoft.com/office/drawing/2014/main" id="{079C017A-2488-4DF5-B486-683157BCDACF}"/>
              </a:ext>
            </a:extLst>
          </p:cNvPr>
          <p:cNvSpPr>
            <a:spLocks noGrp="1"/>
          </p:cNvSpPr>
          <p:nvPr>
            <p:ph type="title"/>
          </p:nvPr>
        </p:nvSpPr>
        <p:spPr>
          <a:xfrm>
            <a:off x="841249" y="941832"/>
            <a:ext cx="10506456" cy="2057400"/>
          </a:xfrm>
        </p:spPr>
        <p:txBody>
          <a:bodyPr anchor="b">
            <a:normAutofit/>
          </a:bodyPr>
          <a:lstStyle/>
          <a:p>
            <a:r>
              <a:rPr lang="nl-NL" sz="5000" dirty="0"/>
              <a:t>Verwachtingen</a:t>
            </a:r>
          </a:p>
        </p:txBody>
      </p:sp>
      <p:sp>
        <p:nvSpPr>
          <p:cNvPr id="3" name="Tijdelijke aanduiding voor inhoud 2">
            <a:extLst>
              <a:ext uri="{FF2B5EF4-FFF2-40B4-BE49-F238E27FC236}">
                <a16:creationId xmlns:a16="http://schemas.microsoft.com/office/drawing/2014/main" id="{C3C1C95B-AF1F-4B29-A16F-2784F55367B7}"/>
              </a:ext>
            </a:extLst>
          </p:cNvPr>
          <p:cNvSpPr>
            <a:spLocks noGrp="1"/>
          </p:cNvSpPr>
          <p:nvPr>
            <p:ph idx="1"/>
          </p:nvPr>
        </p:nvSpPr>
        <p:spPr>
          <a:xfrm>
            <a:off x="841248" y="3502152"/>
            <a:ext cx="10506456" cy="2670048"/>
          </a:xfrm>
        </p:spPr>
        <p:txBody>
          <a:bodyPr>
            <a:normAutofit/>
          </a:bodyPr>
          <a:lstStyle/>
          <a:p>
            <a:r>
              <a:rPr lang="nl-NL" sz="2000" dirty="0"/>
              <a:t>Terugblik vorig jaar </a:t>
            </a:r>
          </a:p>
          <a:p>
            <a:r>
              <a:rPr lang="nl-NL" sz="2000" dirty="0"/>
              <a:t>Waarom heb je deze specialisatie gekozen?</a:t>
            </a:r>
          </a:p>
          <a:p>
            <a:r>
              <a:rPr lang="nl-NL" sz="2000" dirty="0"/>
              <a:t>Wat wil je graag leren?</a:t>
            </a:r>
          </a:p>
          <a:p>
            <a:r>
              <a:rPr lang="nl-NL" sz="2000" dirty="0"/>
              <a:t>Hoe zou je de lessen willen hebben?</a:t>
            </a:r>
          </a:p>
          <a:p>
            <a:r>
              <a:rPr lang="nl-NL" sz="2000" dirty="0"/>
              <a:t>Wat zijn jullie verwachtingen van het komende jaar </a:t>
            </a:r>
            <a:r>
              <a:rPr lang="nl-NL" sz="2000" dirty="0" err="1"/>
              <a:t>mbt</a:t>
            </a:r>
            <a:r>
              <a:rPr lang="nl-NL" sz="2000" dirty="0"/>
              <a:t> VT?</a:t>
            </a:r>
          </a:p>
          <a:p>
            <a:r>
              <a:rPr lang="nl-NL" sz="2000" dirty="0"/>
              <a:t>Wat verwacht je van mij? </a:t>
            </a:r>
          </a:p>
          <a:p>
            <a:pPr marL="0" indent="0">
              <a:buNone/>
            </a:pPr>
            <a:endParaRPr lang="nl-NL" sz="2000" dirty="0"/>
          </a:p>
        </p:txBody>
      </p:sp>
    </p:spTree>
    <p:extLst>
      <p:ext uri="{BB962C8B-B14F-4D97-AF65-F5344CB8AC3E}">
        <p14:creationId xmlns:p14="http://schemas.microsoft.com/office/powerpoint/2010/main" val="356708560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FF143-0ABB-4CFF-A5DD-2BA0E6EC9068}">
  <ds:schemaRefs>
    <ds:schemaRef ds:uri="2c4f0c93-2979-4f27-aab2-70de95932352"/>
    <ds:schemaRef ds:uri="34354c1b-6b8c-435b-ad50-990538c19557"/>
    <ds:schemaRef ds:uri="47a28104-336f-447d-946e-e305ac2bcd47"/>
    <ds:schemaRef ds:uri="c6f82ce1-f6df-49a5-8b49-cf8409a27a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67C03B8-6947-448B-BDAD-53FC2F7C1724}">
  <ds:schemaRefs>
    <ds:schemaRef ds:uri="2c4f0c93-2979-4f27-aab2-70de95932352"/>
    <ds:schemaRef ds:uri="c6f82ce1-f6df-49a5-8b49-cf8409a27a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393</TotalTime>
  <Words>423</Words>
  <Application>Microsoft Office PowerPoint</Application>
  <PresentationFormat>Breedbeeld</PresentationFormat>
  <Paragraphs>48</Paragraphs>
  <Slides>14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Calibri Light</vt:lpstr>
      <vt:lpstr>Wingdings</vt:lpstr>
      <vt:lpstr>Kantoorthema</vt:lpstr>
      <vt:lpstr>PowerPoint-presentatie</vt:lpstr>
      <vt:lpstr>        Vandaag:  - korte intro van mij &amp; jullie - Wat is vrijetijd ook alweer?  - e-learning visit brabant  - uitleg IBS-specialisatie – waar gaan we aan werken komende weken?  (+hoe) Tot slot: even wat extra creativiteit / what happened?  </vt:lpstr>
      <vt:lpstr>PowerPoint-presentatie</vt:lpstr>
      <vt:lpstr>PowerPoint-presentatie</vt:lpstr>
      <vt:lpstr>PowerPoint-presentatie</vt:lpstr>
      <vt:lpstr>PowerPoint-presentatie</vt:lpstr>
      <vt:lpstr>Wat gaan we doen? </vt:lpstr>
      <vt:lpstr>Hoe helpt je specialisatie daarbij?      Wat is de inhoud van deze specialisatie?    Naast je skills als ondernemer krijg je in deze specialisatie meer te weten over de marketing van je nieuwe bedrijf. Wat is je concept? Hoe zet je het weg in de markt? Hoe werk je aan je branding? Hoe creëer je sfeer en beleving?  Aan de ene kant gericht op je IBS maar we maken zeker de koppeling in jouw rol als organisator en projectmanager binnen de VT.</vt:lpstr>
      <vt:lpstr>Verwachtingen</vt:lpstr>
      <vt:lpstr>PowerPoint-presentatie</vt:lpstr>
      <vt:lpstr>PowerPoint-presentatie</vt:lpstr>
      <vt:lpstr>Duurzaam gastvrij ondernemen     </vt:lpstr>
      <vt:lpstr>What happened? </vt:lpstr>
      <vt:lpstr>Volgende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Lotte de Laat</cp:lastModifiedBy>
  <cp:revision>8</cp:revision>
  <dcterms:created xsi:type="dcterms:W3CDTF">2021-07-07T07:37:45Z</dcterms:created>
  <dcterms:modified xsi:type="dcterms:W3CDTF">2023-11-13T13:18:41Z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